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cco Paolillo" initials="RP" lastIdx="1" clrIdx="0">
    <p:extLst>
      <p:ext uri="{19B8F6BF-5375-455C-9EA6-DF929625EA0E}">
        <p15:presenceInfo xmlns:p15="http://schemas.microsoft.com/office/powerpoint/2012/main" userId="dd60f104f5c6f80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317" autoAdjust="0"/>
  </p:normalViewPr>
  <p:slideViewPr>
    <p:cSldViewPr snapToGrid="0">
      <p:cViewPr varScale="1">
        <p:scale>
          <a:sx n="72" d="100"/>
          <a:sy n="72" d="100"/>
        </p:scale>
        <p:origin x="998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8-13T23:20:43.758" idx="1">
    <p:pos x="10" y="10"/>
    <p:text>links  more  with previous, or more content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0533FD-A6F2-46BB-806E-63DDBCD05429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090B09-3B0A-4395-A9A5-EDD47860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654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https://www.wonews.it/immagine/lo-scheletro-di-una-tartaruga</a:t>
            </a:r>
          </a:p>
          <a:p>
            <a:r>
              <a:rPr lang="en-US" dirty="0"/>
              <a:t>As the skeleton of the turtle is embedded to its  organism, so mechanisms are embedded to the phenomenon</a:t>
            </a:r>
          </a:p>
          <a:p>
            <a:r>
              <a:rPr lang="en-US" dirty="0"/>
              <a:t>What is the equivalent of initialization? Different races of turtles?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090B09-3B0A-4395-A9A5-EDD47860FE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639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E8AA-B224-4CBF-B48E-ABB52BA34B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A1D6E1-F4F2-4FDF-92D5-80532EBE98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12C4D-93A4-46C1-AD53-F199D43B0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E48CD-F30C-441C-8051-A4DBCD211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6B181-9B1E-4328-80E6-E5FF984C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22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4C434-C467-4711-910C-729DECB83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91491-0438-4D6F-A73D-9F0EE3D1C6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5A3E2-5B75-470E-9F2F-4B1BE1218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49E1E-0830-4427-AEE9-100A4E289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0E16E-20DE-4482-9424-8F1F6F789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93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3C712C-D0C3-4B4A-9C80-8780D76878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B611CB-CF8F-4281-8AB9-10A2E961C0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B9FE1-F9D4-4A7A-B6FE-5A0EE2F09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4C620-316E-41BE-AABB-37E15B301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9D36D-DC17-4F7A-8CA4-41021DCC0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86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D1F6C-CD98-4F13-B1DC-F85CAC64D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E1F84-0D01-4BAE-9BE1-CD92689EA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CA4F3-6370-4256-9B90-2749AFA0B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7BDCA-B630-4E5B-90D6-C11726AEB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F1969-27F5-442C-BAEC-C80B34096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44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98E74-19FB-4BEE-8D2E-E6DC753C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2E00BB-6AA1-41C9-933D-0043BC438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4397C-895C-4E50-B54F-751081075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A0B95-D263-4584-940C-E37739017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9C726-2F53-45EA-BBC3-02C388383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113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58E47-4169-44F5-9CDC-890E17ADB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1FB3A-892C-4B74-9919-816A5CD7E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83BB7A-6F06-4716-8859-46C171356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EEB2A-E904-412A-A140-0B5EFE586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5103B-F137-449A-976C-A667F30AB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F36FA0-E927-4BC8-A47C-86BF6E0A8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387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81A7-8B48-4478-8D4B-1688EB232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156AE-1BC7-4FAA-8BDA-97D5108A7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ED40FA-5A49-4346-A43E-B7C4E6E13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373DB-468D-4ACA-8797-C72E1A66AF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36D8B0-161F-4B62-AE02-6878B0442C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8F0881-2D13-4EA8-9436-070DBC4C3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A67312-C732-467D-AA62-D4502C1F0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D8AF26-CF26-40FC-9F99-DF23716FA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056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1373C-DD65-4245-A305-7B54F8423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7E1FA6-0A9C-47C4-9627-69F29CCDA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BACB86-CF83-4975-8409-E8284BFCC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213477-0699-4159-BAEA-C18FFB6DA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1CDA6C-D133-490E-8AA3-B11E94EEB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49BC32-8CA8-4551-9B5D-59C52F64E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7D86F5-0003-440A-8F27-EC3BEF155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594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E0DD9-9496-432F-90F7-436E94F2F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0618C-FD38-4960-88E5-D2D7543E1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AC84D5-E221-4A7B-819D-6D80E039C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57DA8-3FBC-472B-A893-47C0D06E4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7DBF14-E049-4EE0-9D7C-CE1DE688F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97EA5-9CA5-432C-B14A-A99F4A187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79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509A1-288A-45B5-9C30-68E88E84E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F8F640-F8D3-44E9-8A8F-AC24181BAB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AA0876-9038-4C39-9F6A-5CDC9CA2EB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37EE59-BAE7-4B54-9705-251CC1B41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2FAFF-C428-4DD1-9761-644DB9D16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2023CC-9A81-4986-97B4-BBC0487DD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671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DB4761-7CE8-4E24-981B-323A7A1C1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0B400A-1BC1-48BD-B09E-33CAFEC6A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A7874-AA92-4C3C-9D35-CBECE436C2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FB219-6BB0-425A-9A86-BAFBA151A506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AF6ED-5C43-40E9-BB14-6A9B49274A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996D3-B414-4468-B623-C2338B33D1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4D0A2-8D23-4B81-B03B-0768F0976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774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0EACF-0B1F-42C9-8EF6-D89BE415CD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Dissertation RP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080DB-7645-41ED-862C-12749144B6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391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39120-7399-4663-83E2-F8A19CA81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67053-60DF-4788-A5A1-8D9F0E89B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58905" cy="4351338"/>
          </a:xfrm>
        </p:spPr>
        <p:txBody>
          <a:bodyPr/>
          <a:lstStyle/>
          <a:p>
            <a:r>
              <a:rPr lang="en-US" dirty="0"/>
              <a:t>What changes compared to Schelling and how does it contribute to diverse societies</a:t>
            </a:r>
          </a:p>
          <a:p>
            <a:r>
              <a:rPr lang="en-US" dirty="0"/>
              <a:t>Overall results</a:t>
            </a:r>
          </a:p>
          <a:p>
            <a:r>
              <a:rPr lang="en-US" dirty="0"/>
              <a:t>Even though we define similarity on a cross-category, or some aim at integration, segregation always emerges as effect of interaction of people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2F151E-BB70-40E3-8DD9-F7C6F87A5D97}"/>
              </a:ext>
            </a:extLst>
          </p:cNvPr>
          <p:cNvSpPr txBox="1"/>
          <p:nvPr/>
        </p:nvSpPr>
        <p:spPr>
          <a:xfrm>
            <a:off x="7277493" y="1432874"/>
            <a:ext cx="3139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 comparing different formulations of the model</a:t>
            </a:r>
          </a:p>
        </p:txBody>
      </p:sp>
    </p:spTree>
    <p:extLst>
      <p:ext uri="{BB962C8B-B14F-4D97-AF65-F5344CB8AC3E}">
        <p14:creationId xmlns:p14="http://schemas.microsoft.com/office/powerpoint/2010/main" val="1807635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50BF8-E7F9-455F-A84E-1BBF4F740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13047-5DF0-4A7E-BF84-1EABFBE4B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809" y="1339056"/>
            <a:ext cx="5083037" cy="4351338"/>
          </a:xfrm>
        </p:spPr>
        <p:txBody>
          <a:bodyPr/>
          <a:lstStyle/>
          <a:p>
            <a:r>
              <a:rPr lang="en-US" dirty="0" err="1"/>
              <a:t>Theretical</a:t>
            </a:r>
            <a:r>
              <a:rPr lang="en-US" dirty="0"/>
              <a:t> model vs empirical models: now we know how different utility preferences generate segregation scenarios</a:t>
            </a:r>
          </a:p>
          <a:p>
            <a:pPr lvl="1"/>
            <a:r>
              <a:rPr lang="en-US" dirty="0"/>
              <a:t>We need theoretical, formal models for understanding complex phenomena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02F262-1186-472F-9968-A1AFE3A01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91357"/>
            <a:ext cx="5921236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029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D7762-95A9-4C49-B4D3-4B951E38C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Limits and Future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3D4B8-B957-4319-A3CF-17038A9E9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As in Schelling, we do not know what could be the individual drivers of homophilic preferences</a:t>
            </a:r>
          </a:p>
          <a:p>
            <a:pPr lvl="1"/>
            <a:r>
              <a:rPr lang="en-US" dirty="0"/>
              <a:t>As in Schelling, the interest is how interaction of preferences translate into macro dynamics, no matter what drives individual preferences</a:t>
            </a:r>
          </a:p>
          <a:p>
            <a:pPr lvl="2"/>
            <a:r>
              <a:rPr lang="en-US" dirty="0"/>
              <a:t>Future: initialization of the model with socio-demographics and correlate with preferences estimated:</a:t>
            </a:r>
          </a:p>
          <a:p>
            <a:pPr lvl="3"/>
            <a:r>
              <a:rPr lang="en-US" dirty="0"/>
              <a:t>observed preferences? stated preferences? They all can have limit, and this doesn’t matter on the study of micro macro level</a:t>
            </a:r>
          </a:p>
          <a:p>
            <a:pPr lvl="3"/>
            <a:r>
              <a:rPr lang="en-US" dirty="0"/>
              <a:t>model of a specific system: context, or comparison of different contexts &gt; need of a general abstract model, which provides insights for understanding mechanisms embedded in a context</a:t>
            </a:r>
          </a:p>
          <a:p>
            <a:pPr lvl="3"/>
            <a:endParaRPr lang="en-US" dirty="0"/>
          </a:p>
          <a:p>
            <a:pPr marL="88900" lvl="3" indent="0"/>
            <a:r>
              <a:rPr lang="en-US" sz="2800" dirty="0"/>
              <a:t> More than 2 ethnic groups cohabit: this could have implication for the dynamics of the model &gt; need to simplify the model and investigate its core mechanisms</a:t>
            </a:r>
          </a:p>
        </p:txBody>
      </p:sp>
    </p:spTree>
    <p:extLst>
      <p:ext uri="{BB962C8B-B14F-4D97-AF65-F5344CB8AC3E}">
        <p14:creationId xmlns:p14="http://schemas.microsoft.com/office/powerpoint/2010/main" val="4100515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3DE56-74F1-42FC-A216-80E7E23E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270"/>
            <a:ext cx="10515600" cy="708763"/>
          </a:xfrm>
        </p:spPr>
        <p:txBody>
          <a:bodyPr>
            <a:normAutofit/>
          </a:bodyPr>
          <a:lstStyle/>
          <a:p>
            <a:r>
              <a:rPr lang="en-US" sz="4000" dirty="0"/>
              <a:t>There is to drive, I hope to get the driving license</a:t>
            </a:r>
          </a:p>
        </p:txBody>
      </p:sp>
      <p:pic>
        <p:nvPicPr>
          <p:cNvPr id="4" name="thx">
            <a:hlinkClick r:id="" action="ppaction://media"/>
            <a:extLst>
              <a:ext uri="{FF2B5EF4-FFF2-40B4-BE49-F238E27FC236}">
                <a16:creationId xmlns:a16="http://schemas.microsoft.com/office/drawing/2014/main" id="{C0BC9FED-4398-4358-BAF9-30C2B6B153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05981" y="1073888"/>
            <a:ext cx="5380037" cy="438943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8DA9630-1E36-4F17-9BF4-8D9C2EF4F271}"/>
              </a:ext>
            </a:extLst>
          </p:cNvPr>
          <p:cNvSpPr txBox="1">
            <a:spLocks/>
          </p:cNvSpPr>
          <p:nvPr/>
        </p:nvSpPr>
        <p:spPr>
          <a:xfrm>
            <a:off x="1171354" y="5784112"/>
            <a:ext cx="10515600" cy="708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Questions? Feedback?</a:t>
            </a:r>
          </a:p>
        </p:txBody>
      </p:sp>
    </p:spTree>
    <p:extLst>
      <p:ext uri="{BB962C8B-B14F-4D97-AF65-F5344CB8AC3E}">
        <p14:creationId xmlns:p14="http://schemas.microsoft.com/office/powerpoint/2010/main" val="1057321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241F8-3B58-488F-B9E8-D5A8410A6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A8550-C57A-44AA-8EF5-EEE6C6926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Topic: Residential Segregation</a:t>
            </a:r>
          </a:p>
          <a:p>
            <a:r>
              <a:rPr lang="en-US" dirty="0"/>
              <a:t>Open Question: How different homophily preferences affect spatial segregation</a:t>
            </a:r>
          </a:p>
          <a:p>
            <a:r>
              <a:rPr lang="en-US" dirty="0"/>
              <a:t>Theoretical Framework: System Dynamics – Schelling</a:t>
            </a:r>
          </a:p>
          <a:p>
            <a:r>
              <a:rPr lang="en-US" dirty="0"/>
              <a:t>What is missing: definition of similarity in diverse societies</a:t>
            </a:r>
          </a:p>
          <a:p>
            <a:r>
              <a:rPr lang="en-US" dirty="0"/>
              <a:t>Rational Models</a:t>
            </a:r>
          </a:p>
          <a:p>
            <a:r>
              <a:rPr lang="en-US" dirty="0"/>
              <a:t>Paper 1: homophily preferences in Schelling threshold model</a:t>
            </a:r>
          </a:p>
          <a:p>
            <a:r>
              <a:rPr lang="en-US" dirty="0"/>
              <a:t>Paper 2: heterogeneous preferences in Schelling discrete choice model</a:t>
            </a:r>
          </a:p>
          <a:p>
            <a:r>
              <a:rPr lang="en-US" dirty="0"/>
              <a:t>Paper 3: integrationist and segregationist preferences</a:t>
            </a:r>
          </a:p>
          <a:p>
            <a:r>
              <a:rPr lang="en-US" dirty="0"/>
              <a:t>Conclusions</a:t>
            </a:r>
          </a:p>
          <a:p>
            <a:r>
              <a:rPr lang="en-US" dirty="0"/>
              <a:t>Limits and Future Research Venues</a:t>
            </a:r>
          </a:p>
        </p:txBody>
      </p:sp>
    </p:spTree>
    <p:extLst>
      <p:ext uri="{BB962C8B-B14F-4D97-AF65-F5344CB8AC3E}">
        <p14:creationId xmlns:p14="http://schemas.microsoft.com/office/powerpoint/2010/main" val="604823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16BE2-BC55-4EAC-8224-6E114C8EB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Residential Segregation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3F002-51BF-4C53-B9BC-452B01983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it is</a:t>
            </a:r>
          </a:p>
          <a:p>
            <a:r>
              <a:rPr lang="en-US" dirty="0"/>
              <a:t>why important</a:t>
            </a:r>
          </a:p>
        </p:txBody>
      </p:sp>
    </p:spTree>
    <p:extLst>
      <p:ext uri="{BB962C8B-B14F-4D97-AF65-F5344CB8AC3E}">
        <p14:creationId xmlns:p14="http://schemas.microsoft.com/office/powerpoint/2010/main" val="3246818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84933-EA23-41AE-9EAB-A87DEFD50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Schelling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225D3-18A6-4BF9-95CA-09051FD1D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it says </a:t>
            </a:r>
          </a:p>
          <a:p>
            <a:r>
              <a:rPr lang="en-US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2291556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12327-E670-47E6-ADE8-92BE1C85D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4432A-A732-453B-8D40-E1A2262E4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Agent-based modelling</a:t>
            </a:r>
          </a:p>
        </p:txBody>
      </p:sp>
    </p:spTree>
    <p:extLst>
      <p:ext uri="{BB962C8B-B14F-4D97-AF65-F5344CB8AC3E}">
        <p14:creationId xmlns:p14="http://schemas.microsoft.com/office/powerpoint/2010/main" val="804146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9952B-F645-4674-AFC3-1CEC5A4FE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99E73-F5A4-4609-B681-DA44A2AA5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Diverse Societies</a:t>
            </a:r>
          </a:p>
          <a:p>
            <a:r>
              <a:rPr lang="en-US" dirty="0"/>
              <a:t>Multiple categories</a:t>
            </a:r>
          </a:p>
        </p:txBody>
      </p:sp>
    </p:spTree>
    <p:extLst>
      <p:ext uri="{BB962C8B-B14F-4D97-AF65-F5344CB8AC3E}">
        <p14:creationId xmlns:p14="http://schemas.microsoft.com/office/powerpoint/2010/main" val="4023028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336D3-2538-453D-BA7D-A3C5285B6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C6EFD-9D3B-4DFB-92C4-2B7D929C4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Extension to Schelling:</a:t>
            </a:r>
          </a:p>
          <a:p>
            <a:pPr lvl="1"/>
            <a:r>
              <a:rPr lang="en-US" dirty="0"/>
              <a:t>literature</a:t>
            </a:r>
          </a:p>
          <a:p>
            <a:r>
              <a:rPr lang="en-US" dirty="0"/>
              <a:t>Model</a:t>
            </a:r>
          </a:p>
          <a:p>
            <a:r>
              <a:rPr lang="en-US" dirty="0"/>
              <a:t>Experiments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Limits and link to 2</a:t>
            </a:r>
            <a:r>
              <a:rPr lang="en-US" baseline="30000" dirty="0"/>
              <a:t>nd</a:t>
            </a:r>
            <a:r>
              <a:rPr lang="en-US" dirty="0"/>
              <a:t> paper:</a:t>
            </a:r>
          </a:p>
          <a:p>
            <a:pPr lvl="1"/>
            <a:r>
              <a:rPr lang="en-US" dirty="0"/>
              <a:t>threshold deterministic model</a:t>
            </a:r>
          </a:p>
          <a:p>
            <a:pPr lvl="1"/>
            <a:r>
              <a:rPr lang="en-US" dirty="0"/>
              <a:t>strength of preferences</a:t>
            </a:r>
          </a:p>
          <a:p>
            <a:pPr lvl="1"/>
            <a:r>
              <a:rPr lang="en-US" dirty="0"/>
              <a:t>link to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B8D9FF-5E16-47DB-BE46-CBAB6E92151B}"/>
              </a:ext>
            </a:extLst>
          </p:cNvPr>
          <p:cNvSpPr txBox="1"/>
          <p:nvPr/>
        </p:nvSpPr>
        <p:spPr>
          <a:xfrm>
            <a:off x="8257880" y="1690688"/>
            <a:ext cx="256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 figure showing changes?</a:t>
            </a:r>
          </a:p>
        </p:txBody>
      </p:sp>
    </p:spTree>
    <p:extLst>
      <p:ext uri="{BB962C8B-B14F-4D97-AF65-F5344CB8AC3E}">
        <p14:creationId xmlns:p14="http://schemas.microsoft.com/office/powerpoint/2010/main" val="2781334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552EE-03C6-4BB8-B2E0-B659BF351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5C1F4-8DD4-44F5-AD76-97B166DBB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89363" cy="4351338"/>
          </a:xfrm>
        </p:spPr>
        <p:txBody>
          <a:bodyPr/>
          <a:lstStyle/>
          <a:p>
            <a:r>
              <a:rPr lang="en-US" dirty="0"/>
              <a:t>Extension to previous model:</a:t>
            </a:r>
          </a:p>
          <a:p>
            <a:pPr lvl="1"/>
            <a:r>
              <a:rPr lang="en-US" dirty="0"/>
              <a:t>literature</a:t>
            </a:r>
          </a:p>
          <a:p>
            <a:r>
              <a:rPr lang="en-US" dirty="0"/>
              <a:t>Model</a:t>
            </a:r>
          </a:p>
          <a:p>
            <a:r>
              <a:rPr lang="en-US" dirty="0"/>
              <a:t>Experiments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Limits and link to 3</a:t>
            </a:r>
            <a:r>
              <a:rPr lang="en-US" baseline="30000" dirty="0"/>
              <a:t>rd</a:t>
            </a:r>
            <a:r>
              <a:rPr lang="en-US" dirty="0"/>
              <a:t> paper:</a:t>
            </a:r>
          </a:p>
          <a:p>
            <a:pPr lvl="1"/>
            <a:r>
              <a:rPr lang="en-US" dirty="0"/>
              <a:t>linear function: tendency to segregation and spillover effects: need of different functions than linear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DDFB02-8965-4C3D-83B6-45471E8A2AFE}"/>
              </a:ext>
            </a:extLst>
          </p:cNvPr>
          <p:cNvSpPr txBox="1"/>
          <p:nvPr/>
        </p:nvSpPr>
        <p:spPr>
          <a:xfrm>
            <a:off x="8257880" y="1690688"/>
            <a:ext cx="256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 figure showing changes?</a:t>
            </a:r>
          </a:p>
        </p:txBody>
      </p:sp>
    </p:spTree>
    <p:extLst>
      <p:ext uri="{BB962C8B-B14F-4D97-AF65-F5344CB8AC3E}">
        <p14:creationId xmlns:p14="http://schemas.microsoft.com/office/powerpoint/2010/main" val="2141592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CFFA3-80FF-4D6D-9472-C7F38CB61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96DB1-1457-4006-A383-CC592E364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Extension to previous model:</a:t>
            </a:r>
          </a:p>
          <a:p>
            <a:pPr lvl="1"/>
            <a:r>
              <a:rPr lang="en-US" dirty="0"/>
              <a:t>literature</a:t>
            </a:r>
          </a:p>
          <a:p>
            <a:r>
              <a:rPr lang="en-US" dirty="0"/>
              <a:t>Model</a:t>
            </a:r>
          </a:p>
          <a:p>
            <a:r>
              <a:rPr lang="en-US" dirty="0"/>
              <a:t>Experiments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Limits and Discussion</a:t>
            </a:r>
          </a:p>
          <a:p>
            <a:pPr lvl="1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A843A2-6F6E-41C4-A50E-7BBDA6C92A7E}"/>
              </a:ext>
            </a:extLst>
          </p:cNvPr>
          <p:cNvSpPr txBox="1"/>
          <p:nvPr/>
        </p:nvSpPr>
        <p:spPr>
          <a:xfrm>
            <a:off x="8257880" y="1690688"/>
            <a:ext cx="256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 figure showing changes?</a:t>
            </a:r>
          </a:p>
        </p:txBody>
      </p:sp>
    </p:spTree>
    <p:extLst>
      <p:ext uri="{BB962C8B-B14F-4D97-AF65-F5344CB8AC3E}">
        <p14:creationId xmlns:p14="http://schemas.microsoft.com/office/powerpoint/2010/main" val="2267001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451</Words>
  <Application>Microsoft Office PowerPoint</Application>
  <PresentationFormat>Widescreen</PresentationFormat>
  <Paragraphs>73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Dissertation RP</vt:lpstr>
      <vt:lpstr>Summary</vt:lpstr>
      <vt:lpstr>Residential Segregation</vt:lpstr>
      <vt:lpstr>Schelling Model</vt:lpstr>
      <vt:lpstr>Complexity</vt:lpstr>
      <vt:lpstr>But</vt:lpstr>
      <vt:lpstr>1st paper</vt:lpstr>
      <vt:lpstr>2nd paper</vt:lpstr>
      <vt:lpstr>3rd  paper</vt:lpstr>
      <vt:lpstr>Conclusions</vt:lpstr>
      <vt:lpstr>Discussion</vt:lpstr>
      <vt:lpstr>Limits and Future Research</vt:lpstr>
      <vt:lpstr>There is to drive, I hope to get the driving license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Dissertation RP</dc:title>
  <dc:creator>Rocco Paolillo</dc:creator>
  <cp:lastModifiedBy>Rocco Paolillo</cp:lastModifiedBy>
  <cp:revision>6</cp:revision>
  <dcterms:created xsi:type="dcterms:W3CDTF">2021-08-13T20:36:32Z</dcterms:created>
  <dcterms:modified xsi:type="dcterms:W3CDTF">2021-08-13T22:56:14Z</dcterms:modified>
</cp:coreProperties>
</file>

<file path=docProps/thumbnail.jpeg>
</file>